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6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2378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8334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1099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4118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9095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9331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876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3270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066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226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6C4C9A-3960-41CF-A4E9-2A8FB932454B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6696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640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B8CBDD-9F4A-4393-BC72-875405D5AB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Dysleksja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88F2F84-17AB-4199-98F9-7B852DB7A9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6711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C04710-BEE5-4F48-BFF0-931D53E2A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Symptomy dysleksji w zakresie czytania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C41762-F09F-49BA-BEC5-A1A803ADB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trudności z podziałem słowa na sylaby, złączeniem sylab w słowo;</a:t>
            </a:r>
          </a:p>
          <a:p>
            <a:r>
              <a:rPr lang="pl-PL" dirty="0"/>
              <a:t>przekręcanie wyrazów;</a:t>
            </a:r>
          </a:p>
          <a:p>
            <a:r>
              <a:rPr lang="pl-PL" dirty="0"/>
              <a:t>odczytywanie krótkich wyrazów od tyłu;</a:t>
            </a:r>
          </a:p>
          <a:p>
            <a:r>
              <a:rPr lang="pl-PL" dirty="0"/>
              <a:t>pomijanie, dodawanie wyrazów;</a:t>
            </a:r>
          </a:p>
          <a:p>
            <a:r>
              <a:rPr lang="pl-PL" dirty="0"/>
              <a:t>pomijanie lub ponowne odczytywanie linijek tekstu;</a:t>
            </a:r>
          </a:p>
          <a:p>
            <a:r>
              <a:rPr lang="pl-PL" dirty="0"/>
              <a:t>gubienie miejsca, w którym się czyta;</a:t>
            </a:r>
          </a:p>
          <a:p>
            <a:r>
              <a:rPr lang="pl-PL" dirty="0"/>
              <a:t>pomijanie interpunkcji;</a:t>
            </a:r>
          </a:p>
        </p:txBody>
      </p:sp>
    </p:spTree>
    <p:extLst>
      <p:ext uri="{BB962C8B-B14F-4D97-AF65-F5344CB8AC3E}">
        <p14:creationId xmlns:p14="http://schemas.microsoft.com/office/powerpoint/2010/main" val="2049890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457BA6-56B2-4327-8ACA-C479D7229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AEB15D-A06F-4F90-956C-0F755990F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niewłaściwa intonacja czytanego tekstu;</a:t>
            </a:r>
          </a:p>
          <a:p>
            <a:r>
              <a:rPr lang="pl-PL" dirty="0"/>
              <a:t>czytanie wolne, niepłynne, nierytmiczne;</a:t>
            </a:r>
          </a:p>
          <a:p>
            <a:r>
              <a:rPr lang="pl-PL" dirty="0"/>
              <a:t>niski poziom zrozumienia przeczytanego lub wysłuchanego tekstu;</a:t>
            </a:r>
          </a:p>
          <a:p>
            <a:r>
              <a:rPr lang="pl-PL" dirty="0"/>
              <a:t>trudności z wyszukaniem najważniejszych myśli w tekście;</a:t>
            </a:r>
          </a:p>
          <a:p>
            <a:r>
              <a:rPr lang="pl-PL" dirty="0"/>
              <a:t>problemy z zapamiętaniem informacji zawartych w przeczytanym lub wysłuchanym tekście.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01789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903CF7-AD8A-4DAF-A1A5-C63F2439A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Symptomu dysleksji w zakresie pisania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17522C-2B81-4199-B05F-1BB5519CE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nieprawidłowy chwyt narzędzi pisarskich;</a:t>
            </a:r>
          </a:p>
          <a:p>
            <a:r>
              <a:rPr lang="pl-PL" dirty="0"/>
              <a:t>zaburzenia tonusu mięśniowego dłoni, nadgarstka;</a:t>
            </a:r>
          </a:p>
          <a:p>
            <a:r>
              <a:rPr lang="pl-PL" dirty="0"/>
              <a:t>wolne tempo pisania;</a:t>
            </a:r>
          </a:p>
          <a:p>
            <a:r>
              <a:rPr lang="pl-PL" dirty="0"/>
              <a:t>za duże, za małe połączenia między literami, cyframi;</a:t>
            </a:r>
          </a:p>
          <a:p>
            <a:r>
              <a:rPr lang="pl-PL" dirty="0"/>
              <a:t>brak wiązania liter ze sobą;</a:t>
            </a:r>
          </a:p>
          <a:p>
            <a:r>
              <a:rPr lang="pl-PL" dirty="0"/>
              <a:t>pomijanie znaków diakrytycznych (kropka, haczyk) nad i pod literami;</a:t>
            </a:r>
          </a:p>
          <a:p>
            <a:r>
              <a:rPr lang="pl-PL" dirty="0"/>
              <a:t>deformowanie kształtu liter, cyfr;</a:t>
            </a:r>
          </a:p>
        </p:txBody>
      </p:sp>
    </p:spTree>
    <p:extLst>
      <p:ext uri="{BB962C8B-B14F-4D97-AF65-F5344CB8AC3E}">
        <p14:creationId xmlns:p14="http://schemas.microsoft.com/office/powerpoint/2010/main" val="3437083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B3ACBE-C5B3-4AD4-B95B-A43DE9EFF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2C3021A-1A59-4345-8516-5F0E0FE44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nieczytelne pismo;</a:t>
            </a:r>
          </a:p>
          <a:p>
            <a:r>
              <a:rPr lang="pl-PL" dirty="0"/>
              <a:t>opuszczanie, dodawanie, przestawianie (inwersje) kolejności liter w wyrazie;</a:t>
            </a:r>
          </a:p>
          <a:p>
            <a:r>
              <a:rPr lang="pl-PL" dirty="0"/>
              <a:t>mylenie, zwierciadlane odwracanie liter, cyfr podobnie wyglądających;</a:t>
            </a:r>
          </a:p>
          <a:p>
            <a:r>
              <a:rPr lang="pl-PL" dirty="0"/>
              <a:t>zapisywanie wyrazów od prawej do lewej strony;</a:t>
            </a:r>
          </a:p>
          <a:p>
            <a:r>
              <a:rPr lang="pl-PL" dirty="0"/>
              <a:t>pismo lustrzane;</a:t>
            </a:r>
          </a:p>
          <a:p>
            <a:r>
              <a:rPr lang="pl-PL" dirty="0"/>
              <a:t>niewłaściwy dobór liter do zapisu głosek podobnych fonetycznie;</a:t>
            </a:r>
          </a:p>
          <a:p>
            <a:r>
              <a:rPr lang="pl-PL" dirty="0"/>
              <a:t>pisanie zgodne z wymową, a nie z ortografią;</a:t>
            </a:r>
          </a:p>
        </p:txBody>
      </p:sp>
    </p:spTree>
    <p:extLst>
      <p:ext uri="{BB962C8B-B14F-4D97-AF65-F5344CB8AC3E}">
        <p14:creationId xmlns:p14="http://schemas.microsoft.com/office/powerpoint/2010/main" val="3030440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96BB59-45A6-4640-B9C0-3CC60197A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1FF34C-6692-430C-98A4-E1DE7F364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niewłaściwe stosowanie małych i dużych liter;</a:t>
            </a:r>
          </a:p>
          <a:p>
            <a:r>
              <a:rPr lang="pl-PL" dirty="0"/>
              <a:t>dodawanie, pomijanie, przestawianie kolejności wyrazów w zdaniu;</a:t>
            </a:r>
          </a:p>
          <a:p>
            <a:r>
              <a:rPr lang="pl-PL" dirty="0"/>
              <a:t>opuszczanie końcówek wyrazów;</a:t>
            </a:r>
          </a:p>
          <a:p>
            <a:r>
              <a:rPr lang="pl-PL" dirty="0"/>
              <a:t>zapisywanie wyrazów w różny sposób w tej samej pracy;</a:t>
            </a:r>
          </a:p>
          <a:p>
            <a:r>
              <a:rPr lang="pl-PL" dirty="0"/>
              <a:t>brak lub niewłaściwe stosowanie interpunkcji;</a:t>
            </a:r>
          </a:p>
          <a:p>
            <a:r>
              <a:rPr lang="pl-PL" dirty="0"/>
              <a:t>nieprawidłowe rozmieszczenie tekstu w przestrzeni, problem z zachowaniem marginesów.</a:t>
            </a:r>
          </a:p>
        </p:txBody>
      </p:sp>
    </p:spTree>
    <p:extLst>
      <p:ext uri="{BB962C8B-B14F-4D97-AF65-F5344CB8AC3E}">
        <p14:creationId xmlns:p14="http://schemas.microsoft.com/office/powerpoint/2010/main" val="26023240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171F41-F640-4C72-A703-98EC83CAA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Symptomy dysleksji w zakresie prac plastycznych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975CD8-643F-4800-97BF-208F17A18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szybka, duża męczliwość ręki;</a:t>
            </a:r>
          </a:p>
          <a:p>
            <a:r>
              <a:rPr lang="pl-PL" dirty="0"/>
              <a:t>niska precyzja ruchów dłoni, palców;</a:t>
            </a:r>
          </a:p>
          <a:p>
            <a:r>
              <a:rPr lang="pl-PL" dirty="0"/>
              <a:t>słaba koordynacja oka i ręki;</a:t>
            </a:r>
          </a:p>
          <a:p>
            <a:r>
              <a:rPr lang="pl-PL" dirty="0"/>
              <a:t>rysunki uproszczone, schematyczne, pomijające detale;</a:t>
            </a:r>
          </a:p>
          <a:p>
            <a:r>
              <a:rPr lang="pl-PL" dirty="0"/>
              <a:t>zakłócenia proporcji elementów umieszczonych w pracy plastycznej;</a:t>
            </a:r>
          </a:p>
          <a:p>
            <a:r>
              <a:rPr lang="pl-PL" dirty="0"/>
              <a:t>niewłaściwe rozplanowanie, zaburzona kompozycja prac plastycznych;</a:t>
            </a:r>
          </a:p>
          <a:p>
            <a:r>
              <a:rPr lang="pl-PL" dirty="0"/>
              <a:t>błędny kierunek podczas rysowania i odtwarzania figur, wzorów.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5773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73548A-2895-43FF-8044-FA5949EB4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Symptomy dysleksji w zakresie motoryki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4DC315F-A921-4A5D-9D64-BC684F841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opóźniony lub nietypowy rozwój ruchowy;</a:t>
            </a:r>
          </a:p>
          <a:p>
            <a:r>
              <a:rPr lang="pl-PL" dirty="0"/>
              <a:t>niska sprawność i koordynacja ruchowa w zakresie motoryki dużej i małej;</a:t>
            </a:r>
          </a:p>
          <a:p>
            <a:r>
              <a:rPr lang="pl-PL" dirty="0"/>
              <a:t>ogólna niezgrabność ruchowa;</a:t>
            </a:r>
          </a:p>
          <a:p>
            <a:r>
              <a:rPr lang="pl-PL" dirty="0"/>
              <a:t>trudności z wykonaniem złożonych, sekwencyjnych czynności</a:t>
            </a:r>
          </a:p>
          <a:p>
            <a:r>
              <a:rPr lang="pl-PL" dirty="0"/>
              <a:t>ruchowych – np. układów gimnastycznych, kroków tanecznych.</a:t>
            </a:r>
          </a:p>
        </p:txBody>
      </p:sp>
    </p:spTree>
    <p:extLst>
      <p:ext uri="{BB962C8B-B14F-4D97-AF65-F5344CB8AC3E}">
        <p14:creationId xmlns:p14="http://schemas.microsoft.com/office/powerpoint/2010/main" val="3807817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8A69CB-B2F0-49E9-94D2-4242167FF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Symptomy dysleksji w zakresie mowy i komunikacji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05F003-8CE0-4299-AE6D-73C3A3D07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opóźnienie rozwoju mowy;</a:t>
            </a:r>
          </a:p>
          <a:p>
            <a:r>
              <a:rPr lang="pl-PL" dirty="0"/>
              <a:t>mylenie podobnie brzmiących głosek, sylab, słów</a:t>
            </a:r>
          </a:p>
          <a:p>
            <a:r>
              <a:rPr lang="pl-PL" dirty="0"/>
              <a:t>przekręcanie, zmiana brzmienia trudnych, długich wyrazów</a:t>
            </a:r>
          </a:p>
          <a:p>
            <a:r>
              <a:rPr lang="pl-PL" dirty="0"/>
              <a:t>problemy z poprawną wymową nowo poznanych słów</a:t>
            </a:r>
          </a:p>
          <a:p>
            <a:r>
              <a:rPr lang="pl-PL" dirty="0"/>
              <a:t>błędy gramatyczne (agramatyzmy)</a:t>
            </a:r>
          </a:p>
          <a:p>
            <a:r>
              <a:rPr lang="pl-PL" dirty="0"/>
              <a:t>•ograniczony zasób słownictwa czynnego</a:t>
            </a:r>
          </a:p>
          <a:p>
            <a:r>
              <a:rPr lang="pl-PL" dirty="0"/>
              <a:t>•trudności z budowaniem dłuższych, złożonych wypowiedzi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38254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1940F5-F87C-4C6C-A5C5-23E25B396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Terapia dysleksji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7A271E2-FF82-4A9D-BCC9-8B77CB0C1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Dysleksja nie ustępuje z wiekiem, ale towarzyszy dotkniętej nią osobie przez całe życie.</a:t>
            </a:r>
          </a:p>
          <a:p>
            <a:r>
              <a:rPr lang="pl-PL" dirty="0"/>
              <a:t>Nie można wyeliminować tego syndromu, ale poprzez odpowiednią terapię możliwe jest znaczne ograniczenie jego zakresu.</a:t>
            </a:r>
          </a:p>
          <a:p>
            <a:r>
              <a:rPr lang="pl-PL" dirty="0"/>
              <a:t> Leczenie dysleksji powinno się odbywać w ramach specjalistycznych zajęć korekcyjno-kompensacyjnych lub terapii pedagogicznej, uzupełnianych </a:t>
            </a:r>
            <a:r>
              <a:rPr lang="pl-PL" dirty="0" err="1"/>
              <a:t>pracąwłasną</a:t>
            </a:r>
            <a:r>
              <a:rPr lang="pl-PL" dirty="0"/>
              <a:t> ucznia w domu, według zaleceń terapeuty.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739510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F1D06E-DDF8-4CEB-A878-1895BA1F0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Najważniejsze elementy </a:t>
            </a:r>
            <a:r>
              <a:rPr lang="pl-PL"/>
              <a:t>pracy terapeutycznej </a:t>
            </a:r>
            <a:r>
              <a:rPr lang="pl-PL" dirty="0"/>
              <a:t>nad dysleksją: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698147F-5A8B-4A65-A37D-E15D4774A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Oddziaływania pedagogiczne, których celem jest umożliwienie dziecku opanowania umiejętności czytania i pisania oraz kontynuowania nauki szkolnej (usprawnianie zaburzonych funkcji, ćwiczenie sprawności czytania i pisania)</a:t>
            </a:r>
          </a:p>
          <a:p>
            <a:r>
              <a:rPr lang="pl-PL" dirty="0"/>
              <a:t>Oddziaływania psychoterapeutyczne (wspomaganie dziecka w zrozumieniu problemu dysleksji, motywowanie go do pracy nad przezwyciężaniem zaburzeń, eliminowanie stresu wynikającego z doświadczanych trudności, zapobieganie wtórnym zaburzeniom emocji i motywacji, takim jak lęk szkolny, zniechęcenie do nauki.</a:t>
            </a:r>
          </a:p>
          <a:p>
            <a:pPr marL="0" indent="0">
              <a:buNone/>
            </a:pPr>
            <a:r>
              <a:rPr lang="pl-PL" b="1" dirty="0"/>
              <a:t>Dziękujemy.</a:t>
            </a:r>
          </a:p>
        </p:txBody>
      </p:sp>
    </p:spTree>
    <p:extLst>
      <p:ext uri="{BB962C8B-B14F-4D97-AF65-F5344CB8AC3E}">
        <p14:creationId xmlns:p14="http://schemas.microsoft.com/office/powerpoint/2010/main" val="4032303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50719C-CBBD-4CC0-A164-7BE7B98AA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pl-PL" dirty="0"/>
            </a:br>
            <a:r>
              <a:rPr lang="pl-PL" dirty="0"/>
              <a:t>tydzień świadomości dysleksji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787EDE-E2F1-434B-AFB5-B3D3435D9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400" dirty="0"/>
              <a:t>Dysleksja to specyficzne trudności w nauce czytania i pisania stwierdzane u ucznia, pomimo stosowania standardowych metod nauczania i inteligencji na poziomie co najmniej przeciętnym oraz sprzyjających warunkach społeczno-kulturowych.</a:t>
            </a:r>
          </a:p>
        </p:txBody>
      </p:sp>
    </p:spTree>
    <p:extLst>
      <p:ext uri="{BB962C8B-B14F-4D97-AF65-F5344CB8AC3E}">
        <p14:creationId xmlns:p14="http://schemas.microsoft.com/office/powerpoint/2010/main" val="248672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A68237-2452-452A-AB19-18A4659B8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83418"/>
            <a:ext cx="9603275" cy="1049235"/>
          </a:xfrm>
        </p:spPr>
        <p:txBody>
          <a:bodyPr>
            <a:normAutofit/>
          </a:bodyPr>
          <a:lstStyle/>
          <a:p>
            <a:r>
              <a:rPr lang="pl-PL" sz="2400" dirty="0"/>
              <a:t>Specyficzne trudności w uczeniu się czytania i pisania to zespół zaburzeń , na które składają się: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4DF5CC0-44D1-4F51-B31A-C8CF0DE7D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•dysleksja właściwa – zaburzenia dotyczące czytania;</a:t>
            </a:r>
          </a:p>
          <a:p>
            <a:pPr marL="0" indent="0">
              <a:buNone/>
            </a:pPr>
            <a:r>
              <a:rPr lang="pl-PL" dirty="0"/>
              <a:t>•dysgrafia – zaburzenia w zakresie technicznej czynności pisania, trudności w osiągnięciu prawidłowego</a:t>
            </a:r>
          </a:p>
          <a:p>
            <a:pPr marL="0" indent="0">
              <a:buNone/>
            </a:pPr>
            <a:r>
              <a:rPr lang="pl-PL" dirty="0"/>
              <a:t>poziomu graficznego pisma;</a:t>
            </a:r>
          </a:p>
          <a:p>
            <a:pPr marL="0" indent="0">
              <a:buNone/>
            </a:pPr>
            <a:r>
              <a:rPr lang="pl-PL" dirty="0"/>
              <a:t>•dysortografia – zaburzenia umiejętności poprawnego zapisu słów, problemy z opanowaniem ortografii.</a:t>
            </a:r>
          </a:p>
          <a:p>
            <a:pPr marL="0" indent="0">
              <a:buNone/>
            </a:pPr>
            <a:r>
              <a:rPr lang="pl-PL" dirty="0"/>
              <a:t>Zaburzenia dyslektyczne mogą dotyczyć jednego obszaru (np. czytania), bądź obejmować kilka zakresów</a:t>
            </a:r>
          </a:p>
          <a:p>
            <a:pPr marL="0" indent="0">
              <a:buNone/>
            </a:pPr>
            <a:r>
              <a:rPr lang="pl-PL" dirty="0"/>
              <a:t>jednocześnie (np. czytanie i pisanie).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26002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0BCD0E-3343-4C9E-9CA5-E35AF3750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pl-PL" dirty="0"/>
            </a:br>
            <a:r>
              <a:rPr lang="pl-PL" dirty="0"/>
              <a:t>dysleksja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ABA991-5149-4F71-A9C0-44A1A445A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Dysleksja nie wynika z patologii środowiskowej, zaniedbań dydaktycznych, uszkodzeń mózgu, chorób neurologicznych, całościowych zaburzeń rozwoju, niepełnosprawności intelektualnej, defektów sensorycznych (wzroku, słuchu).</a:t>
            </a:r>
          </a:p>
          <a:p>
            <a:r>
              <a:rPr lang="pl-PL" dirty="0"/>
              <a:t>Jej przyczynami są różnego rodzaju nieprawidłowości w zakresie tempa, rytmu i dynamiki rozwoju poszczególnych elementarnych funkcji poznawczych, stanowiących podstawę procesu nauki czytania i pisania.</a:t>
            </a:r>
          </a:p>
          <a:p>
            <a:pPr marL="0" indent="0">
              <a:buNone/>
            </a:pPr>
            <a:r>
              <a:rPr lang="pl-PL" dirty="0"/>
              <a:t>Nieprawidłowościami tymi mogą być: błędne ukształtowanie się i niewłaściwe działanie pewnych funkcji; nieharmonijny rozwój psychomotoryczny ,zaburzenia procesu integracji.</a:t>
            </a:r>
          </a:p>
        </p:txBody>
      </p:sp>
    </p:spTree>
    <p:extLst>
      <p:ext uri="{BB962C8B-B14F-4D97-AF65-F5344CB8AC3E}">
        <p14:creationId xmlns:p14="http://schemas.microsoft.com/office/powerpoint/2010/main" val="267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C42B81-F096-4773-9C4F-65B1A617E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Dysleksja jest diagnozowana dopiero na</a:t>
            </a:r>
            <a:br>
              <a:rPr lang="pl-PL" dirty="0"/>
            </a:br>
            <a:r>
              <a:rPr lang="pl-PL" dirty="0"/>
              <a:t>drugim etapie edukacji (kl. IV - VI).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968B56-FE70-45F9-8972-39DD352A3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Jednak już u dzieci w wieku </a:t>
            </a:r>
            <a:r>
              <a:rPr lang="pl-PL" dirty="0" err="1"/>
              <a:t>poniemowlęcym</a:t>
            </a:r>
            <a:r>
              <a:rPr lang="pl-PL" dirty="0"/>
              <a:t> i przedszkolnym można dostrzec sygnały zagrożenia tym problemem.  Mówimy wówczas o ryzyku dysleksji, czyli zwiększonym</a:t>
            </a:r>
          </a:p>
          <a:p>
            <a:pPr marL="0" indent="0">
              <a:buNone/>
            </a:pPr>
            <a:r>
              <a:rPr lang="pl-PL" dirty="0"/>
              <a:t>prawdopodobieństwie, że zaburzenie to rozwinie się u dziecka w przyszłości.</a:t>
            </a:r>
          </a:p>
          <a:p>
            <a:pPr marL="0" indent="0">
              <a:buNone/>
            </a:pPr>
            <a:r>
              <a:rPr lang="pl-PL" b="1" dirty="0"/>
              <a:t>Szacuje się, że w każdej klasie uczy się 2-4 dzieci ze specyficznymi trudnościami.</a:t>
            </a:r>
          </a:p>
        </p:txBody>
      </p:sp>
    </p:spTree>
    <p:extLst>
      <p:ext uri="{BB962C8B-B14F-4D97-AF65-F5344CB8AC3E}">
        <p14:creationId xmlns:p14="http://schemas.microsoft.com/office/powerpoint/2010/main" val="1456639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A1DA5B-9B95-42B7-B921-371A08D8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pl-PL" dirty="0"/>
            </a:br>
            <a:r>
              <a:rPr lang="pl-PL" dirty="0"/>
              <a:t>paradoksy osób z dysleksją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B407E8-970D-45E6-9A9E-A8D02B3C7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 spora liczba błędów, ale dobra znajomość ortografii (język polski),</a:t>
            </a:r>
          </a:p>
          <a:p>
            <a:r>
              <a:rPr lang="pl-PL" dirty="0"/>
              <a:t> kłopoty z chronologią zdarzeń, ale dobra znajomość faktów (historia),</a:t>
            </a:r>
          </a:p>
          <a:p>
            <a:r>
              <a:rPr lang="pl-PL" dirty="0"/>
              <a:t> trudności w zapisie wyrazów, ale łatwa wymowa (języki obce),</a:t>
            </a:r>
          </a:p>
          <a:p>
            <a:r>
              <a:rPr lang="pl-PL" dirty="0"/>
              <a:t> mylenie znaków matematycznych, ale dobra znajomość teorii (matematyka),</a:t>
            </a:r>
          </a:p>
          <a:p>
            <a:r>
              <a:rPr lang="pl-PL" dirty="0"/>
              <a:t> trudności w czytaniu map, ale rozległa wiedza ogólna (geografia),</a:t>
            </a:r>
          </a:p>
          <a:p>
            <a:r>
              <a:rPr lang="pl-PL" dirty="0"/>
              <a:t> kłopoty w czytaniu nut, ale wysokie poczucie rytmu (muzyka)</a:t>
            </a:r>
          </a:p>
        </p:txBody>
      </p:sp>
    </p:spTree>
    <p:extLst>
      <p:ext uri="{BB962C8B-B14F-4D97-AF65-F5344CB8AC3E}">
        <p14:creationId xmlns:p14="http://schemas.microsoft.com/office/powerpoint/2010/main" val="1096566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7543D5-048C-4AAC-9E46-858360EB1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Dysleksja ma też dobre strony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20797E-FD52-4195-87C1-3CAC2B793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/>
              <a:t>W wielu przypadkach sprzyja rozwijaniu zdumiewających uzdolnień.</a:t>
            </a:r>
          </a:p>
          <a:p>
            <a:pPr marL="0" indent="0" algn="just">
              <a:buNone/>
            </a:pPr>
            <a:r>
              <a:rPr lang="pl-PL" dirty="0"/>
              <a:t>Jedną z mocnych stron zaobserwowanych u dyslektyków są zwiększone zdolności</a:t>
            </a:r>
          </a:p>
          <a:p>
            <a:pPr marL="0" indent="0" algn="just">
              <a:buNone/>
            </a:pPr>
            <a:r>
              <a:rPr lang="pl-PL" dirty="0"/>
              <a:t>artystycznych. Być może przyczyna leży w tym, że dyslektycy niekiedy mają problem</a:t>
            </a:r>
          </a:p>
          <a:p>
            <a:pPr marL="0" indent="0" algn="just">
              <a:buNone/>
            </a:pPr>
            <a:r>
              <a:rPr lang="pl-PL" dirty="0"/>
              <a:t>z komunikacją werbalną lub w pisaniu i chcą wyrazić siebie po przez działania</a:t>
            </a:r>
          </a:p>
          <a:p>
            <a:pPr marL="0" indent="0" algn="just">
              <a:buNone/>
            </a:pPr>
            <a:r>
              <a:rPr lang="pl-PL" dirty="0"/>
              <a:t>artystyczne.</a:t>
            </a:r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43042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4EF01B-A4B2-47A8-9DEA-6D442FB08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Mocne strony osób z dysleksją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E427FCB-D1AB-46BC-9C0B-B7F2D654F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Muzykalność</a:t>
            </a:r>
          </a:p>
          <a:p>
            <a:r>
              <a:rPr lang="pl-PL" dirty="0"/>
              <a:t>Kreatywność</a:t>
            </a:r>
          </a:p>
          <a:p>
            <a:r>
              <a:rPr lang="pl-PL" dirty="0"/>
              <a:t>Projektowanie</a:t>
            </a:r>
          </a:p>
          <a:p>
            <a:r>
              <a:rPr lang="pl-PL" dirty="0"/>
              <a:t>Elokwencja</a:t>
            </a:r>
          </a:p>
          <a:p>
            <a:r>
              <a:rPr lang="pl-PL" dirty="0"/>
              <a:t>Sport</a:t>
            </a:r>
          </a:p>
          <a:p>
            <a:r>
              <a:rPr lang="pl-PL" dirty="0"/>
              <a:t>Wyobraźnia</a:t>
            </a:r>
          </a:p>
          <a:p>
            <a:r>
              <a:rPr lang="pl-PL" dirty="0"/>
              <a:t>Inteligencja emocjonalna</a:t>
            </a:r>
          </a:p>
        </p:txBody>
      </p:sp>
    </p:spTree>
    <p:extLst>
      <p:ext uri="{BB962C8B-B14F-4D97-AF65-F5344CB8AC3E}">
        <p14:creationId xmlns:p14="http://schemas.microsoft.com/office/powerpoint/2010/main" val="1291280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8ECEE5-268E-4906-B23D-823860BDD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Typy i rodzaje </a:t>
            </a:r>
            <a:r>
              <a:rPr lang="pl-PL" dirty="0" err="1"/>
              <a:t>dyslekcji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92AEB3-17BB-4D37-97E7-0DE5082B7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Dysleksja rozwojowa : jest związana z zakłóceniami w procesie  rozwoju dziecka.  </a:t>
            </a:r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Dysleksja nabyta: powstaje nagle, niezależnie od procesów rozwojowych, najczęściej w wyniku uszkodzenia mózgu.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3119333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a">
  <a:themeElements>
    <a:clrScheme name="Ga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59</TotalTime>
  <Words>984</Words>
  <Application>Microsoft Office PowerPoint</Application>
  <PresentationFormat>Panoramiczny</PresentationFormat>
  <Paragraphs>110</Paragraphs>
  <Slides>19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2" baseType="lpstr">
      <vt:lpstr>Arial</vt:lpstr>
      <vt:lpstr>Gill Sans MT</vt:lpstr>
      <vt:lpstr>Galeria</vt:lpstr>
      <vt:lpstr>Dysleksja</vt:lpstr>
      <vt:lpstr> tydzień świadomości dysleksji</vt:lpstr>
      <vt:lpstr>Specyficzne trudności w uczeniu się czytania i pisania to zespół zaburzeń , na które składają się:</vt:lpstr>
      <vt:lpstr> dysleksja</vt:lpstr>
      <vt:lpstr>Dysleksja jest diagnozowana dopiero na drugim etapie edukacji (kl. IV - VI). </vt:lpstr>
      <vt:lpstr> paradoksy osób z dysleksją</vt:lpstr>
      <vt:lpstr>Dysleksja ma też dobre strony</vt:lpstr>
      <vt:lpstr>Mocne strony osób z dysleksją </vt:lpstr>
      <vt:lpstr>Typy i rodzaje dyslekcji</vt:lpstr>
      <vt:lpstr>Symptomy dysleksji w zakresie czytania</vt:lpstr>
      <vt:lpstr>Prezentacja programu PowerPoint</vt:lpstr>
      <vt:lpstr>Symptomu dysleksji w zakresie pisania</vt:lpstr>
      <vt:lpstr>Prezentacja programu PowerPoint</vt:lpstr>
      <vt:lpstr>Prezentacja programu PowerPoint</vt:lpstr>
      <vt:lpstr>Symptomy dysleksji w zakresie prac plastycznych</vt:lpstr>
      <vt:lpstr>Symptomy dysleksji w zakresie motoryki </vt:lpstr>
      <vt:lpstr>Symptomy dysleksji w zakresie mowy i komunikacji</vt:lpstr>
      <vt:lpstr>Terapia dysleksji</vt:lpstr>
      <vt:lpstr>Najważniejsze elementy pracy terapeutycznej nad dysleksją: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Dysleksja</dc:title>
  <dc:creator>Bart X123</dc:creator>
  <cp:lastModifiedBy>Bart X123</cp:lastModifiedBy>
  <cp:revision>11</cp:revision>
  <dcterms:created xsi:type="dcterms:W3CDTF">2022-02-05T17:22:56Z</dcterms:created>
  <dcterms:modified xsi:type="dcterms:W3CDTF">2022-02-06T13:29:41Z</dcterms:modified>
</cp:coreProperties>
</file>