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696A16-1AA0-4AD1-B87A-606B1C205C91}" v="3816" dt="2020-03-08T17:05:22.411"/>
    <p1510:client id="{882AF529-1670-43EE-A4B2-CC3E841E456E}" v="18" dt="2020-03-08T18:17:21.743"/>
    <p1510:client id="{97C91A4B-C119-4AA9-9A01-420A103B1A25}" v="39" dt="2020-03-05T13:00:11.753"/>
    <p1510:client id="{AB9DDB36-8FDD-46AF-BCFF-B4BB9C552C5E}" v="990" dt="2020-03-08T14:33:13.995"/>
    <p1510:client id="{BA2E5258-056A-4D28-88EF-04DE4DC0DA3A}" v="2821" dt="2020-03-07T21:49:04.919"/>
    <p1510:client id="{EDCB7957-B3DA-4768-AE18-DE1311C305FC}" v="8289" dt="2020-03-08T13:54:38.1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3" autoAdjust="0"/>
    <p:restoredTop sz="94660"/>
  </p:normalViewPr>
  <p:slideViewPr>
    <p:cSldViewPr snapToGrid="0">
      <p:cViewPr varScale="1">
        <p:scale>
          <a:sx n="93" d="100"/>
          <a:sy n="93" d="100"/>
        </p:scale>
        <p:origin x="84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3/8/2020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3/8/2020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3/8/2020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4" descr="Obraz zawierający pomieszczenie, stół&#10;&#10;Opis wygenerowany przy bardzo wysokim poziomie pewności">
            <a:extLst>
              <a:ext uri="{FF2B5EF4-FFF2-40B4-BE49-F238E27FC236}">
                <a16:creationId xmlns:a16="http://schemas.microsoft.com/office/drawing/2014/main" id="{80F0BB7F-B441-46FE-8E51-F26964096A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192" b="35961"/>
          <a:stretch/>
        </p:blipFill>
        <p:spPr>
          <a:xfrm>
            <a:off x="20" y="10"/>
            <a:ext cx="12191980" cy="4571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3753529"/>
            <a:ext cx="8991600" cy="1645759"/>
          </a:xfrm>
        </p:spPr>
        <p:txBody>
          <a:bodyPr>
            <a:normAutofit/>
          </a:bodyPr>
          <a:lstStyle/>
          <a:p>
            <a:r>
              <a:rPr lang="en-US"/>
              <a:t>DYSCYPLINA W KLASIE.</a:t>
            </a:r>
            <a:br>
              <a:rPr lang="en-US" dirty="0"/>
            </a:br>
            <a:r>
              <a:rPr lang="en-US"/>
              <a:t>METODY I TECHNIKI INTERWENCJI.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5704731"/>
            <a:ext cx="6801612" cy="513189"/>
          </a:xfrm>
        </p:spPr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40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D7798A-F2C5-4816-B6F2-6E9B7856C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Ważny jest początek...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AB473F8-1934-4949-AFE4-4E7D4370C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32500" lnSpcReduction="20000"/>
          </a:bodyPr>
          <a:lstStyle/>
          <a:p>
            <a:pPr marL="0" indent="0" algn="ctr">
              <a:buNone/>
            </a:pPr>
            <a:r>
              <a:rPr lang="pl-PL" dirty="0"/>
              <a:t>Nauczyciel powinien od samego początku podjąć działania, które budują i wzmacniają jego autorytet, gdyż wtedy łatwiej jest zapanować nad klasą, a to w konsekwencji daje lepsze wyniki w nauczaniu i wychowaniu.</a:t>
            </a:r>
            <a:endParaRPr lang="pl-PL"/>
          </a:p>
          <a:p>
            <a:pPr marL="0" indent="0" algn="ctr">
              <a:buNone/>
            </a:pPr>
            <a:r>
              <a:rPr lang="pl-PL" dirty="0"/>
              <a:t>Nauczyciel na pierwszych lekcjach wzmacnia swój autorytet, jeżeli:</a:t>
            </a:r>
          </a:p>
          <a:p>
            <a:r>
              <a:rPr lang="pl-PL" dirty="0"/>
              <a:t>Jest pewny siebie i stanowczy</a:t>
            </a:r>
          </a:p>
          <a:p>
            <a:r>
              <a:rPr lang="pl-PL" dirty="0"/>
              <a:t>Jest spokojny i opanowany</a:t>
            </a:r>
          </a:p>
          <a:p>
            <a:r>
              <a:rPr lang="pl-PL" dirty="0"/>
              <a:t>Jest rygorystyczny, łagodnieje w miarę upływu czasu</a:t>
            </a:r>
          </a:p>
          <a:p>
            <a:r>
              <a:rPr lang="pl-PL" dirty="0"/>
              <a:t>Nie stosuje dowcipnej formy poleceń</a:t>
            </a:r>
          </a:p>
          <a:p>
            <a:r>
              <a:rPr lang="pl-PL" dirty="0"/>
              <a:t>Mówi krótko i rzeczowo</a:t>
            </a:r>
          </a:p>
          <a:p>
            <a:r>
              <a:rPr lang="pl-PL" dirty="0"/>
              <a:t>Mówi cicho i spokojnie, nigdy nie przekrzykuje wrzawy</a:t>
            </a:r>
          </a:p>
          <a:p>
            <a:r>
              <a:rPr lang="pl-PL" dirty="0"/>
              <a:t>Ustala zasady postępowania i konsekwentnie ich przestrzega</a:t>
            </a:r>
          </a:p>
          <a:p>
            <a:r>
              <a:rPr lang="pl-PL" dirty="0"/>
              <a:t>Zajmuje eksponowane miejsce w klasie, twarzą do uczniów</a:t>
            </a:r>
          </a:p>
          <a:p>
            <a:r>
              <a:rPr lang="pl-PL" dirty="0"/>
              <a:t>Przyjmuje postawę wyprostowaną, ale nie nazbyt sztywną</a:t>
            </a:r>
          </a:p>
          <a:p>
            <a:r>
              <a:rPr lang="pl-PL" dirty="0"/>
              <a:t>Swobodnie korzysta z przestrzeni w klasie</a:t>
            </a:r>
          </a:p>
          <a:p>
            <a:r>
              <a:rPr lang="pl-PL" dirty="0"/>
              <a:t>Nawiązuje kontakt wzrokowy z uczniami</a:t>
            </a:r>
          </a:p>
          <a:p>
            <a:r>
              <a:rPr lang="pl-PL" dirty="0"/>
              <a:t>Jest osobą decydującą w interakcji  z uczniem</a:t>
            </a:r>
          </a:p>
          <a:p>
            <a:r>
              <a:rPr lang="pl-PL" dirty="0"/>
              <a:t>Nie jest despotyczny łagodnie korzysta z posiadanej władzy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5456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F03A29-D1A6-401E-934F-72F69BCA0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Pięciostopniowa procedura uczenia zachowania się uczniów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120641-66C4-4ABB-AD3E-B1C51CF96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pl-PL" dirty="0" err="1"/>
              <a:t>Sprick</a:t>
            </a:r>
            <a:r>
              <a:rPr lang="pl-PL" dirty="0"/>
              <a:t> (1985) proponuje pięciostopniową procedurę wspierającą proces uczenia się sposobów zachowania w klasie podczas wykonywania różnych aktywności.</a:t>
            </a:r>
            <a:endParaRPr lang="pl-PL"/>
          </a:p>
          <a:p>
            <a:r>
              <a:rPr lang="pl-PL" dirty="0"/>
              <a:t>Krok 1:Skoncentruj na sobie uwagę wszystkich uczniów, zanim zaczniesz jakiekolwiek zajęcia.</a:t>
            </a:r>
          </a:p>
          <a:p>
            <a:r>
              <a:rPr lang="pl-PL" dirty="0"/>
              <a:t>Krok 2:Przedstaw każdą czynność i dokładnie opisz swoje oczekiwania dotyczące zachowania uczniów podczas tej czynności.</a:t>
            </a:r>
          </a:p>
          <a:p>
            <a:r>
              <a:rPr lang="pl-PL" dirty="0"/>
              <a:t>Krok 3:Zareaguj pozytywnie, kiedy uczniowie spełniają twoje oczekiwania.</a:t>
            </a:r>
          </a:p>
          <a:p>
            <a:r>
              <a:rPr lang="pl-PL" dirty="0"/>
              <a:t>Krok 4:Zareaguj natychmiast, kiedy uczniowie nie spełniają twoich oczekiwań.</a:t>
            </a:r>
          </a:p>
          <a:p>
            <a:r>
              <a:rPr lang="pl-PL" dirty="0"/>
              <a:t>Krok 5:Pod koniec każdych zajęć, powiedz uczniom w jakim stopniu zrealizowali twoje oczekiwania.</a:t>
            </a:r>
          </a:p>
        </p:txBody>
      </p:sp>
    </p:spTree>
    <p:extLst>
      <p:ext uri="{BB962C8B-B14F-4D97-AF65-F5344CB8AC3E}">
        <p14:creationId xmlns:p14="http://schemas.microsoft.com/office/powerpoint/2010/main" val="1301280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178D58-5985-4AC0-B0FC-5A6473E7C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Tworzenie klasowych zasad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51375A-3CB8-42EC-BB57-082FC8017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pl-PL" dirty="0"/>
              <a:t>Pięć podstawowych reguł tworzenia zasad wspierających dyscyplinę w klasie:</a:t>
            </a:r>
          </a:p>
          <a:p>
            <a:pPr algn="ctr"/>
            <a:r>
              <a:rPr lang="pl-PL" dirty="0"/>
              <a:t>Jasny komunikat</a:t>
            </a:r>
          </a:p>
          <a:p>
            <a:pPr algn="ctr"/>
            <a:r>
              <a:rPr lang="pl-PL" dirty="0"/>
              <a:t>Pozytywny przekaz</a:t>
            </a:r>
          </a:p>
          <a:p>
            <a:pPr algn="ctr"/>
            <a:r>
              <a:rPr lang="pl-PL" dirty="0"/>
              <a:t>Ograniczona liczba zasad</a:t>
            </a:r>
          </a:p>
          <a:p>
            <a:pPr algn="ctr"/>
            <a:r>
              <a:rPr lang="pl-PL" dirty="0"/>
              <a:t>Wprowadzenie zasad ogólnych i zasad szczegółowych</a:t>
            </a:r>
          </a:p>
          <a:p>
            <a:pPr algn="ctr"/>
            <a:r>
              <a:rPr lang="pl-PL" dirty="0"/>
              <a:t>Unikamy słów takich jak: zawsze, wszędzie, ciągle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76268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8BC2C9-012B-4264-A198-5B7899DD1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Komunikacja niewerbalna 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593F84-D0EE-4E1D-AC82-AF885D1CD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pl-PL" dirty="0" err="1"/>
              <a:t>Levin</a:t>
            </a:r>
            <a:r>
              <a:rPr lang="pl-PL" dirty="0"/>
              <a:t> i </a:t>
            </a:r>
            <a:r>
              <a:rPr lang="pl-PL" dirty="0" err="1"/>
              <a:t>Nolan</a:t>
            </a:r>
            <a:r>
              <a:rPr lang="pl-PL" dirty="0"/>
              <a:t> (2000 za </a:t>
            </a:r>
            <a:r>
              <a:rPr lang="pl-PL" dirty="0" err="1"/>
              <a:t>Shirgley</a:t>
            </a:r>
            <a:r>
              <a:rPr lang="pl-PL" dirty="0"/>
              <a:t> 1985)wskazują że poprzez opanowanie i zastosowanie niewerbalnej komunikacji w praktyce, nauczyciele są w stanie zatrzymać 40% niewłaściwych </a:t>
            </a:r>
            <a:r>
              <a:rPr lang="pl-PL" dirty="0" err="1"/>
              <a:t>zachowań</a:t>
            </a:r>
            <a:r>
              <a:rPr lang="pl-PL" dirty="0"/>
              <a:t> uczniów.  A oto kilka podstawowych technik:</a:t>
            </a:r>
          </a:p>
          <a:p>
            <a:pPr algn="ctr"/>
            <a:r>
              <a:rPr lang="pl-PL" dirty="0"/>
              <a:t>Celowe ignorowanie niewłaściwego zachowania</a:t>
            </a:r>
          </a:p>
          <a:p>
            <a:pPr algn="ctr"/>
            <a:r>
              <a:rPr lang="pl-PL" dirty="0"/>
              <a:t>Utrzymanie kontaktu wzrokowego</a:t>
            </a:r>
          </a:p>
          <a:p>
            <a:pPr algn="ctr"/>
            <a:r>
              <a:rPr lang="pl-PL" dirty="0"/>
              <a:t>Wykorzystanie dystansu fizycznego</a:t>
            </a:r>
          </a:p>
          <a:p>
            <a:pPr algn="ctr"/>
            <a:r>
              <a:rPr lang="pl-PL" dirty="0"/>
              <a:t>Technika znaków i sygnałów</a:t>
            </a:r>
          </a:p>
          <a:p>
            <a:pPr algn="ctr"/>
            <a:r>
              <a:rPr lang="pl-PL" dirty="0"/>
              <a:t>Wtrącenie imienia jako delikatny komunikat werbalny</a:t>
            </a:r>
          </a:p>
          <a:p>
            <a:pPr algn="ctr"/>
            <a:r>
              <a:rPr lang="pl-PL" dirty="0"/>
              <a:t>Chwalenie kolegi jako zachęta werbalna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46429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4FFE38-305A-47A5-8F00-68505E54F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Komunikacja werbalna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FD0793-8CC9-4A48-AF22-43DCE8FAF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pl-PL" dirty="0"/>
              <a:t>Omówienie </a:t>
            </a:r>
            <a:r>
              <a:rPr lang="pl-PL" dirty="0" err="1"/>
              <a:t>zachowań</a:t>
            </a:r>
            <a:r>
              <a:rPr lang="pl-PL" dirty="0"/>
              <a:t> ucznia naruszających dyscyplinę w klasie:</a:t>
            </a:r>
          </a:p>
          <a:p>
            <a:r>
              <a:rPr lang="pl-PL" b="1" dirty="0"/>
              <a:t>Oświadczenie</a:t>
            </a:r>
            <a:r>
              <a:rPr lang="pl-PL" dirty="0"/>
              <a:t> jako delikatna metoda poinformowania ucznia o problemie</a:t>
            </a:r>
          </a:p>
          <a:p>
            <a:r>
              <a:rPr lang="pl-PL" b="1" dirty="0"/>
              <a:t>Aktywne słuchanie</a:t>
            </a:r>
            <a:r>
              <a:rPr lang="pl-PL" dirty="0"/>
              <a:t> jako sposób komunikacji pomiędzy nauczycielem i uczniem </a:t>
            </a:r>
          </a:p>
          <a:p>
            <a:r>
              <a:rPr lang="pl-PL" b="1"/>
              <a:t>Pytania wprost </a:t>
            </a:r>
            <a:r>
              <a:rPr lang="pl-PL"/>
              <a:t>jako próba bezpośredniego ujawnienia celu działania ucznia.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15724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881451-474E-41F1-A2D2-2FEAE995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Stanowczy nauczyciel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0CDA07C-0825-46D1-BE28-CD6AE8994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Nauczyciel przekazujący uczniowi w sposób stanowczy swoje oczekiwania co do wymaganego zachowania poprzez nakaz, powinien uwzględnić poniższe zalecenia(Wolfgang Ch., </a:t>
            </a:r>
            <a:r>
              <a:rPr lang="pl-PL" dirty="0" err="1"/>
              <a:t>Benett</a:t>
            </a:r>
            <a:r>
              <a:rPr lang="pl-PL" dirty="0"/>
              <a:t> B., Irvin J. 1999):</a:t>
            </a:r>
          </a:p>
          <a:p>
            <a:r>
              <a:rPr lang="pl-PL" dirty="0"/>
              <a:t>Stanąć blisko ucznia, nawiązując z nim kontakt wzrokowy.</a:t>
            </a:r>
          </a:p>
          <a:p>
            <a:r>
              <a:rPr lang="pl-PL" dirty="0"/>
              <a:t>Wypowiedzieć imię dziecka.</a:t>
            </a:r>
          </a:p>
          <a:p>
            <a:r>
              <a:rPr lang="pl-PL" dirty="0"/>
              <a:t>Komunikację wspomóc gestami.</a:t>
            </a:r>
          </a:p>
          <a:p>
            <a:r>
              <a:rPr lang="pl-PL" dirty="0"/>
              <a:t>Jeżeli jest to konieczne, dotknąć lub złapać go za ramię.</a:t>
            </a:r>
          </a:p>
          <a:p>
            <a:r>
              <a:rPr lang="pl-PL" dirty="0"/>
              <a:t>Słownie zażądać zaprzestania niewłaściwego zachowania.</a:t>
            </a:r>
          </a:p>
          <a:p>
            <a:r>
              <a:rPr lang="pl-PL" dirty="0"/>
              <a:t>Wskazać, co uczeń ma robić, a czego nie.</a:t>
            </a:r>
          </a:p>
          <a:p>
            <a:r>
              <a:rPr lang="pl-PL" dirty="0"/>
              <a:t>Określić konsekwencje, które nastąpią, jeśli zachowanie nie ulegnie zmianie.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35076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E5FE79-1B86-4F4A-8FF7-020D8D2B3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Ustanawianie granic niewłaściwego zachowania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6520DB-B17D-4749-AEE1-BF69AC11C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pl-PL" dirty="0"/>
              <a:t>McKenzie proponuje czterostopniową metodę interwencji w sytuacjach kryzysowych w klasie:</a:t>
            </a:r>
          </a:p>
          <a:p>
            <a:r>
              <a:rPr lang="pl-PL" b="1" dirty="0"/>
              <a:t>Jasny komunikat</a:t>
            </a:r>
            <a:r>
              <a:rPr lang="pl-PL" dirty="0"/>
              <a:t> jako jednoznaczne i dokładne oczekiwanie nauczyciela.</a:t>
            </a:r>
          </a:p>
          <a:p>
            <a:r>
              <a:rPr lang="pl-PL" b="1" dirty="0"/>
              <a:t>Procedura sprawdzająca </a:t>
            </a:r>
            <a:r>
              <a:rPr lang="pl-PL" dirty="0"/>
              <a:t>jako prosta technika sprawdzająca zrozumienie komunikatu.</a:t>
            </a:r>
          </a:p>
          <a:p>
            <a:r>
              <a:rPr lang="pl-PL" b="1" dirty="0"/>
              <a:t>Technika przecięcia </a:t>
            </a:r>
            <a:r>
              <a:rPr lang="pl-PL" dirty="0"/>
              <a:t>metoda kończąca interakcję.</a:t>
            </a:r>
          </a:p>
          <a:p>
            <a:r>
              <a:rPr lang="pl-PL" b="1" dirty="0"/>
              <a:t>Ochłonięcie </a:t>
            </a:r>
            <a:r>
              <a:rPr lang="pl-PL" dirty="0"/>
              <a:t>pozwalająca obu stronom zachować kontrolę nad sytuacją.</a:t>
            </a:r>
          </a:p>
        </p:txBody>
      </p:sp>
    </p:spTree>
    <p:extLst>
      <p:ext uri="{BB962C8B-B14F-4D97-AF65-F5344CB8AC3E}">
        <p14:creationId xmlns:p14="http://schemas.microsoft.com/office/powerpoint/2010/main" val="35768577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B00705-D4B0-4893-B219-F606814ED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Przygotowanie sali lekcyjnej do nauki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89F584-8DA8-43D8-B99E-E5622C507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pl-PL" dirty="0"/>
              <a:t>To w jaki sposób przygotowana i zorganizowana jest sala lekcyjna, nie pozostaje bez wpływu na osiągniecia i zachowanie uczniów. Elementy oraz czynniki na które należy zwrócić uwagę w sali lekcyjnej to: </a:t>
            </a:r>
            <a:endParaRPr lang="pl-PL"/>
          </a:p>
          <a:p>
            <a:r>
              <a:rPr lang="pl-PL" dirty="0"/>
              <a:t>Hałas</a:t>
            </a:r>
          </a:p>
          <a:p>
            <a:r>
              <a:rPr lang="pl-PL" dirty="0"/>
              <a:t>Oświetlenie</a:t>
            </a:r>
          </a:p>
          <a:p>
            <a:r>
              <a:rPr lang="pl-PL" dirty="0"/>
              <a:t>Temperatura</a:t>
            </a:r>
          </a:p>
          <a:p>
            <a:r>
              <a:rPr lang="pl-PL" dirty="0"/>
              <a:t>Wystrój klasy</a:t>
            </a:r>
          </a:p>
          <a:p>
            <a:r>
              <a:rPr lang="pl-PL" dirty="0"/>
              <a:t>Pomoce naukowe</a:t>
            </a:r>
          </a:p>
          <a:p>
            <a:r>
              <a:rPr lang="pl-PL" dirty="0"/>
              <a:t>Rozmieszczenie przestrzenne(ławki, ciągi komunikacyjne nauczyciela)</a:t>
            </a:r>
          </a:p>
          <a:p>
            <a:r>
              <a:rPr lang="pl-PL" dirty="0"/>
              <a:t>Rozmieszczenie uczniów w klasie </a:t>
            </a:r>
          </a:p>
        </p:txBody>
      </p:sp>
    </p:spTree>
    <p:extLst>
      <p:ext uri="{BB962C8B-B14F-4D97-AF65-F5344CB8AC3E}">
        <p14:creationId xmlns:p14="http://schemas.microsoft.com/office/powerpoint/2010/main" val="3819122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774D44-7610-4923-939D-00E9EE1C1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Kształcenie i doskonalenie nauczycieli czyli-Gdzie jesteśmy i dokąd zmierzamy?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B73EF4-D741-46E3-9B38-45EDB3FB7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pl-PL"/>
              <a:t>Formalny system kształcenia w opinii nauczycieli w niewystarczajacy sposób przygotowuje do pełnienia roli zawodowej, w szczególności zaś do wykonywania takich czynności jak: prowadzenie zebrań z rodzicami, utrzymanie dyscypliny w trakcie nauczania czy indywidualizacja pracy z uczniami(Prucha, 2006)</a:t>
            </a:r>
          </a:p>
          <a:p>
            <a:pPr marL="0" indent="0" algn="ctr">
              <a:buNone/>
            </a:pPr>
            <a:r>
              <a:rPr lang="pl-PL" dirty="0"/>
              <a:t>W ostatnich latach system doskonalenia zawodowego nauczycieli przechodził </a:t>
            </a:r>
            <a:r>
              <a:rPr lang="pl-PL"/>
              <a:t>przemiany-założono, że doskonalenie będzie postrzegane jako proces, a nie jako jednorazowe szkolenie(Kołodziejczyk, 2012)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146599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F66177-A41E-4871-823E-44DA3362E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bibliografia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CBC2ED-D5F3-40AC-BDFB-57D70489D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Kołodziejczyk, J</a:t>
            </a:r>
            <a:r>
              <a:rPr lang="pl-PL" dirty="0"/>
              <a:t>.(2005)Dyscyplina w klasie.</a:t>
            </a:r>
          </a:p>
          <a:p>
            <a:r>
              <a:rPr lang="pl-PL"/>
              <a:t>Pyżalski,J., </a:t>
            </a:r>
            <a:r>
              <a:rPr lang="pl-PL" dirty="0"/>
              <a:t>Kołodziejczyk, J.(2007)Dyscyplina w szkole a kompetencje nauczycieli.</a:t>
            </a:r>
          </a:p>
          <a:p>
            <a:r>
              <a:rPr lang="pl-PL"/>
              <a:t>Szefler ,B</a:t>
            </a:r>
            <a:r>
              <a:rPr lang="pl-PL" dirty="0"/>
              <a:t>.(2004)Jak zapewnić dyscyplinę, ład i uwagę w klasie?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32895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C0BBAA-5C31-4D78-B29C-245D1C4BF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Trochę statystyki...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5C23678-2F30-49F1-B3CD-D4B69CEDD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pl-PL" dirty="0"/>
              <a:t>Badania przeprowadzone w ramach projektu TALIS wskazują, że przeciętny polski nauczyciel</a:t>
            </a:r>
            <a:r>
              <a:rPr lang="pl-PL" b="1" dirty="0"/>
              <a:t> </a:t>
            </a:r>
            <a:r>
              <a:rPr lang="pl-PL" dirty="0"/>
              <a:t>8% czasu lekcji poświęca na działania służące utrzymaniu dyscypliny w klasie(Hernik,2015).Jednocześnie według tych samych badań 19% nauczycieli </a:t>
            </a:r>
            <a:r>
              <a:rPr lang="pl-PL" dirty="0" err="1"/>
              <a:t>nauczycieli</a:t>
            </a:r>
            <a:r>
              <a:rPr lang="pl-PL" dirty="0"/>
              <a:t> szkół podstawowych, 17% nauczycieli szkół ponadpodstawowych zgadza się ze stwierdzeniem: "Tracę sporo czasu z powodu uczniów przeszkadzających w prowadzeniu lekcji"</a:t>
            </a:r>
          </a:p>
          <a:p>
            <a:pPr marL="0" indent="0" algn="ctr">
              <a:buNone/>
            </a:pPr>
            <a:r>
              <a:rPr lang="pl-PL" dirty="0"/>
              <a:t>Trudności z utrzymaniem dyscypliny szczególnie często odnotowują nauczyciele z krótkim stażem pracy i nauczyciele początkujący.</a:t>
            </a:r>
          </a:p>
        </p:txBody>
      </p:sp>
    </p:spTree>
    <p:extLst>
      <p:ext uri="{BB962C8B-B14F-4D97-AF65-F5344CB8AC3E}">
        <p14:creationId xmlns:p14="http://schemas.microsoft.com/office/powerpoint/2010/main" val="1559154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DAD0E4-0E46-4D4B-8309-44D6E712C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Dyscyplina w szkole to...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288E22-8876-43C3-9494-764649550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pl-PL" dirty="0"/>
              <a:t>Ważna kategoria pedagogiczna, rozumiana z jednej strony jako problem różnej wagi niewłaściwych </a:t>
            </a:r>
            <a:r>
              <a:rPr lang="pl-PL" err="1"/>
              <a:t>zachowań</a:t>
            </a:r>
            <a:r>
              <a:rPr lang="pl-PL" dirty="0"/>
              <a:t> dzieci, a z drugiej-jako odpowiedź(reakcja)nauczycieli na te zachowania.</a:t>
            </a:r>
          </a:p>
          <a:p>
            <a:pPr marL="0" indent="0" algn="ctr">
              <a:buNone/>
            </a:pPr>
            <a:r>
              <a:rPr lang="pl-PL"/>
              <a:t>Wyniki badań przeprowadzonych wsród nauczycieli wykazały że, radzenie </a:t>
            </a:r>
            <a:r>
              <a:rPr lang="pl-PL" dirty="0"/>
              <a:t>sobie z niewłasciwymi zachowaniami uczniów należy do znaczących i poważnych </a:t>
            </a:r>
            <a:r>
              <a:rPr lang="pl-PL"/>
              <a:t>stresorów w zawodzie nauczyciela(Pyżalski, 2010).</a:t>
            </a:r>
          </a:p>
        </p:txBody>
      </p:sp>
    </p:spTree>
    <p:extLst>
      <p:ext uri="{BB962C8B-B14F-4D97-AF65-F5344CB8AC3E}">
        <p14:creationId xmlns:p14="http://schemas.microsoft.com/office/powerpoint/2010/main" val="3100749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032F58-C383-43E0-873E-122E29035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Kluczowe problemy(obszary) związane z dyscypliną w szkole-jako dynamicznie </a:t>
            </a:r>
            <a:r>
              <a:rPr lang="pl-PL" dirty="0" err="1"/>
              <a:t>funkconujący</a:t>
            </a:r>
            <a:r>
              <a:rPr lang="pl-PL" dirty="0"/>
              <a:t> system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09A7FD-234D-4CCE-82DA-C6D3789DC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Problemy związane z uczniem.</a:t>
            </a:r>
          </a:p>
          <a:p>
            <a:r>
              <a:rPr lang="pl-PL"/>
              <a:t>Problemy związane z nauczycielem</a:t>
            </a:r>
          </a:p>
          <a:p>
            <a:r>
              <a:rPr lang="pl-PL"/>
              <a:t>Problemy związane ze szkołą</a:t>
            </a:r>
          </a:p>
          <a:p>
            <a:r>
              <a:rPr lang="pl-PL"/>
              <a:t>Problemy związane z rodzicami.</a:t>
            </a:r>
          </a:p>
          <a:p>
            <a:r>
              <a:rPr lang="pl-PL"/>
              <a:t>Problemy związane ze społeczeństwem.(DESWO, 1989)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2351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2A08C7-4D96-49FE-8BA5-0C57A425C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Trochę danych...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87AE77-8028-4571-B291-614D6FD96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pl-PL" dirty="0"/>
              <a:t>Prowadzone w ostatnich latach badania dotyczące </a:t>
            </a:r>
            <a:r>
              <a:rPr lang="pl-PL" dirty="0" err="1"/>
              <a:t>zachowań</a:t>
            </a:r>
            <a:r>
              <a:rPr lang="pl-PL" dirty="0"/>
              <a:t>, naruszających dyscyplinę w klasie, z jakimi spotykają się nauczyciele, oraz analizujące częstotliwość ich występowania wykazują że dominują drobne naruszenia dyscypliny, takie jak:</a:t>
            </a:r>
          </a:p>
          <a:p>
            <a:r>
              <a:rPr lang="pl-PL" dirty="0"/>
              <a:t>-rozmowy, hałasowanie, spóźnienia, bierność, poszturchiwanie, przeszkadzanie innym </a:t>
            </a:r>
          </a:p>
          <a:p>
            <a:r>
              <a:rPr lang="pl-PL" dirty="0"/>
              <a:t>Natomiast znacznie rzadziej występują zachowania które można uznać za poważne incydenty, takie jak:</a:t>
            </a:r>
          </a:p>
          <a:p>
            <a:r>
              <a:rPr lang="pl-PL" dirty="0"/>
              <a:t>-grożenie, niszczenie rzeczy, zachowania agresywne</a:t>
            </a:r>
          </a:p>
          <a:p>
            <a:pPr marL="0" indent="0" algn="ctr">
              <a:buNone/>
            </a:pPr>
            <a:r>
              <a:rPr lang="pl-PL" dirty="0"/>
              <a:t>(Pyżalski,2007,2010; Lemańska-Lewandowska, 2013)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4868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065587-0A69-4427-A446-D91AC14DD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Przyczyny, źródła oraz mechanizmy niewłaściwych </a:t>
            </a:r>
            <a:r>
              <a:rPr lang="pl-PL" dirty="0" err="1"/>
              <a:t>zachowań</a:t>
            </a:r>
            <a:r>
              <a:rPr lang="pl-PL" dirty="0"/>
              <a:t> uczniów 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23474C-1E1E-46A7-851D-DD9DCD30A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pl-PL" dirty="0" err="1"/>
              <a:t>Pierangelo</a:t>
            </a:r>
            <a:r>
              <a:rPr lang="pl-PL" dirty="0"/>
              <a:t> i Giuliani (2000) wymieniają osiem czynników, które mogą wpływać na ujawnianie się trudności w uczeniu się i zachowaniu uczniów. Wśród nich znajdują się: czynniki dydaktyczne(związane z uczeniem się), środowiskowe ,intelektualne, językowe, biologiczne, percepcyjne, psychologiczne i społeczne. W różnym stopniu wpływają one na powstawanie problemów związanych z zachowaniem uczniów, istotna jest również rola jaką czynniki te odgrywają.</a:t>
            </a:r>
          </a:p>
          <a:p>
            <a:r>
              <a:rPr lang="pl-PL" dirty="0" err="1"/>
              <a:t>Dreikurs</a:t>
            </a:r>
            <a:r>
              <a:rPr lang="pl-PL" dirty="0"/>
              <a:t> (1967;por.McWhirter i in.,2008) proponuje pojęcie- </a:t>
            </a:r>
            <a:r>
              <a:rPr lang="pl-PL" b="1" dirty="0"/>
              <a:t>celu niewłaściwego zachowania, </a:t>
            </a:r>
            <a:r>
              <a:rPr lang="pl-PL" dirty="0"/>
              <a:t>bazujące na </a:t>
            </a:r>
            <a:r>
              <a:rPr lang="pl-PL" dirty="0" err="1"/>
              <a:t>Adlerowskim</a:t>
            </a:r>
            <a:r>
              <a:rPr lang="pl-PL" dirty="0"/>
              <a:t> modelu wyjaśniającym zachowania uczniów. Zgodnie z tym modelem, mechanizm, który kieruje niewłaściwym zachowaniem ucznia, opiera się na dążeniu ucznia do osiągnięcia przez niego jednego z czterech celów: zwrócenia na siebie uwagi, zdobycia władzy, dokonania zemsty lub potwierdzenia własnej bezsilności.</a:t>
            </a:r>
          </a:p>
        </p:txBody>
      </p:sp>
    </p:spTree>
    <p:extLst>
      <p:ext uri="{BB962C8B-B14F-4D97-AF65-F5344CB8AC3E}">
        <p14:creationId xmlns:p14="http://schemas.microsoft.com/office/powerpoint/2010/main" val="1466768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114233-B0C1-4F18-8681-0B2E88ECE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Metody dyscyplinowania uczniów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B77FBF7-42C5-4163-9540-9F4C977EE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pl-PL" dirty="0"/>
              <a:t>Każda z metod i technik interwencji stosowana przez nauczycieli na lekcjach  sprawdza się tylko w niektórych sytuacjach, ale niestety o żadnej nie możemy powiedzieć, że jest uniwersalna. Niemożliwe jest również połączenie ich w jedną spójną teorię. Wykorzystanie różnorodnych strategii interwencji w pracy z niewłaściwie zachowującym się uczniem prowadzi do wyłonienia chociażby jednej techniki, która pozwala wpłynąć na jego zachowanie. Im więcej metod i strategii interwencji zna nauczyciel, tym większe jest prawdopodobieństwo wybrania przez niego tej skutecznej - adekwatnej do zachowania ucznia i okoliczności strategii. 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3518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3BFC10-3FF1-4248-8AE7-668B0C1D4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Planowanie działań dyscyplinarnych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74F42A-2512-45BB-95CD-B7ED6185E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 algn="just">
              <a:buNone/>
            </a:pPr>
            <a:r>
              <a:rPr lang="pl-PL" dirty="0"/>
              <a:t>W celu poprawienia zachowania uczniów, ich nauki i frekwencji w każdej szkole powinien być stworzony i wprowadzony spójny, całościowy plan działań dyscyplinarnych(Szefler, 2010). Program ten powinien koncentrować się na następujących elementach: </a:t>
            </a:r>
            <a:endParaRPr lang="pl-PL"/>
          </a:p>
          <a:p>
            <a:r>
              <a:rPr lang="pl-PL" dirty="0"/>
              <a:t>-planowanym zwalczaniu destrukcyjnego zachowania uczniów</a:t>
            </a:r>
          </a:p>
          <a:p>
            <a:r>
              <a:rPr lang="pl-PL" dirty="0"/>
              <a:t>-systematycznym wykorzystaniu pochwał i nagród jako zachęty do właściwego zachowania się</a:t>
            </a:r>
          </a:p>
          <a:p>
            <a:r>
              <a:rPr lang="pl-PL" dirty="0"/>
              <a:t>-przyjęciu oficjalnego charakteru polityki dyscyplinarnej szkoły</a:t>
            </a:r>
          </a:p>
          <a:p>
            <a:r>
              <a:rPr lang="pl-PL" dirty="0"/>
              <a:t>-rosnących konsekwencjach związanych z łamanymi zasadami</a:t>
            </a:r>
          </a:p>
          <a:p>
            <a:r>
              <a:rPr lang="pl-PL" dirty="0"/>
              <a:t>-rzeczowych ingerencjach, korygujących zachowanie uczniów</a:t>
            </a:r>
          </a:p>
          <a:p>
            <a:r>
              <a:rPr lang="pl-PL" dirty="0"/>
              <a:t>wspieraniu pracy nauczyciela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91392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3D4204-D10C-41D4-B343-07E863695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Dyscyplina w klasie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B554EF-B7BB-455A-9253-CEEF254C2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pl-PL" dirty="0"/>
              <a:t>Według Robertsona fundament zachowania dyscypliny i porządku na lekcji tkwi w nauczycielu-jego:</a:t>
            </a:r>
          </a:p>
          <a:p>
            <a:r>
              <a:rPr lang="pl-PL" dirty="0"/>
              <a:t>autorytecie</a:t>
            </a:r>
          </a:p>
          <a:p>
            <a:r>
              <a:rPr lang="pl-PL" dirty="0"/>
              <a:t>osobowości</a:t>
            </a:r>
          </a:p>
          <a:p>
            <a:r>
              <a:rPr lang="pl-PL" dirty="0"/>
              <a:t>umiejętnościach pedagogicznych</a:t>
            </a:r>
          </a:p>
          <a:p>
            <a:r>
              <a:rPr lang="pl-PL" dirty="0"/>
              <a:t>skuteczności w komunikowaniu się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4709330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TotalTime>0</TotalTime>
  <Words>0</Words>
  <Application>Microsoft Office PowerPoint</Application>
  <PresentationFormat>Panoramiczny</PresentationFormat>
  <Paragraphs>0</Paragraphs>
  <Slides>19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0" baseType="lpstr">
      <vt:lpstr>Parcel</vt:lpstr>
      <vt:lpstr>DYSCYPLINA W KLASIE. METODY I TECHNIKI INTERWENCJI.</vt:lpstr>
      <vt:lpstr>Trochę statystyki...</vt:lpstr>
      <vt:lpstr>Dyscyplina w szkole to...</vt:lpstr>
      <vt:lpstr>Kluczowe problemy(obszary) związane z dyscypliną w szkole-jako dynamicznie funkconujący system</vt:lpstr>
      <vt:lpstr>Trochę danych...</vt:lpstr>
      <vt:lpstr>Przyczyny, źródła oraz mechanizmy niewłaściwych zachowań uczniów </vt:lpstr>
      <vt:lpstr>Metody dyscyplinowania uczniów</vt:lpstr>
      <vt:lpstr>Planowanie działań dyscyplinarnych</vt:lpstr>
      <vt:lpstr>Dyscyplina w klasie</vt:lpstr>
      <vt:lpstr>Ważny jest początek...</vt:lpstr>
      <vt:lpstr>Pięciostopniowa procedura uczenia zachowania się uczniów</vt:lpstr>
      <vt:lpstr>Tworzenie klasowych zasad</vt:lpstr>
      <vt:lpstr>Komunikacja niewerbalna </vt:lpstr>
      <vt:lpstr>Komunikacja werbalna</vt:lpstr>
      <vt:lpstr>Stanowczy nauczyciel</vt:lpstr>
      <vt:lpstr>Ustanawianie granic niewłaściwego zachowania</vt:lpstr>
      <vt:lpstr>Przygotowanie sali lekcyjnej do nauki</vt:lpstr>
      <vt:lpstr>Kształcenie i doskonalenie nauczycieli czyli-Gdzie jesteśmy i dokąd zmierzamy?</vt:lpstr>
      <vt:lpstr>bibliografia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/>
  <cp:revision>2079</cp:revision>
  <dcterms:created xsi:type="dcterms:W3CDTF">2020-03-05T12:58:41Z</dcterms:created>
  <dcterms:modified xsi:type="dcterms:W3CDTF">2020-03-08T18:18:27Z</dcterms:modified>
</cp:coreProperties>
</file>